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8"/>
  </p:notesMasterIdLst>
  <p:sldIdLst>
    <p:sldId id="256" r:id="rId2"/>
    <p:sldId id="518" r:id="rId3"/>
    <p:sldId id="519" r:id="rId4"/>
    <p:sldId id="525" r:id="rId5"/>
    <p:sldId id="526" r:id="rId6"/>
    <p:sldId id="533" r:id="rId7"/>
    <p:sldId id="534" r:id="rId8"/>
    <p:sldId id="536" r:id="rId9"/>
    <p:sldId id="537" r:id="rId10"/>
    <p:sldId id="538" r:id="rId11"/>
    <p:sldId id="539" r:id="rId12"/>
    <p:sldId id="540" r:id="rId13"/>
    <p:sldId id="541" r:id="rId14"/>
    <p:sldId id="542" r:id="rId15"/>
    <p:sldId id="543" r:id="rId16"/>
    <p:sldId id="544" r:id="rId17"/>
    <p:sldId id="545" r:id="rId18"/>
    <p:sldId id="546" r:id="rId19"/>
    <p:sldId id="547" r:id="rId20"/>
    <p:sldId id="549" r:id="rId21"/>
    <p:sldId id="550" r:id="rId22"/>
    <p:sldId id="552" r:id="rId23"/>
    <p:sldId id="551" r:id="rId24"/>
    <p:sldId id="553" r:id="rId25"/>
    <p:sldId id="554" r:id="rId26"/>
    <p:sldId id="528" r:id="rId27"/>
    <p:sldId id="529" r:id="rId28"/>
    <p:sldId id="530" r:id="rId29"/>
    <p:sldId id="557" r:id="rId30"/>
    <p:sldId id="558" r:id="rId31"/>
    <p:sldId id="559" r:id="rId32"/>
    <p:sldId id="560" r:id="rId33"/>
    <p:sldId id="561" r:id="rId34"/>
    <p:sldId id="562" r:id="rId35"/>
    <p:sldId id="556" r:id="rId36"/>
    <p:sldId id="563" r:id="rId37"/>
    <p:sldId id="564" r:id="rId38"/>
    <p:sldId id="565" r:id="rId39"/>
    <p:sldId id="568" r:id="rId40"/>
    <p:sldId id="567" r:id="rId41"/>
    <p:sldId id="566" r:id="rId42"/>
    <p:sldId id="570" r:id="rId43"/>
    <p:sldId id="571" r:id="rId44"/>
    <p:sldId id="573" r:id="rId45"/>
    <p:sldId id="572" r:id="rId46"/>
    <p:sldId id="569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5"/>
    <p:restoredTop sz="94643"/>
  </p:normalViewPr>
  <p:slideViewPr>
    <p:cSldViewPr snapToGrid="0">
      <p:cViewPr varScale="1">
        <p:scale>
          <a:sx n="90" d="100"/>
          <a:sy n="90" d="100"/>
        </p:scale>
        <p:origin x="13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0836" y="986069"/>
            <a:ext cx="7669687" cy="837421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Lab 10: Inference of population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1758797" y="4988626"/>
            <a:ext cx="5628321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D31880-BE6E-CF46-BC7C-A32ED4AD53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7"/>
          <a:stretch/>
        </p:blipFill>
        <p:spPr>
          <a:xfrm>
            <a:off x="236305" y="2414426"/>
            <a:ext cx="8709324" cy="20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340848D-B625-F246-B454-518087067D34}"/>
              </a:ext>
            </a:extLst>
          </p:cNvPr>
          <p:cNvSpPr/>
          <p:nvPr/>
        </p:nvSpPr>
        <p:spPr>
          <a:xfrm>
            <a:off x="2599362" y="226031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EEEC87A-8835-F341-A9A1-F1F3C823E277}"/>
              </a:ext>
            </a:extLst>
          </p:cNvPr>
          <p:cNvSpPr/>
          <p:nvPr/>
        </p:nvSpPr>
        <p:spPr>
          <a:xfrm>
            <a:off x="1220530" y="4177570"/>
            <a:ext cx="6741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The probability of genotype A/T being sampled from Population 1, is the product of the probabilities of sampling an A, and sampling a 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10D0E5D-4E1B-9541-A3D9-AFBBF2440349}"/>
              </a:ext>
            </a:extLst>
          </p:cNvPr>
          <p:cNvSpPr/>
          <p:nvPr/>
        </p:nvSpPr>
        <p:spPr>
          <a:xfrm>
            <a:off x="462569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97A5E8B-5086-8146-B90E-EDE67522ED07}"/>
              </a:ext>
            </a:extLst>
          </p:cNvPr>
          <p:cNvSpPr/>
          <p:nvPr/>
        </p:nvSpPr>
        <p:spPr>
          <a:xfrm>
            <a:off x="5425365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010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340848D-B625-F246-B454-518087067D34}"/>
              </a:ext>
            </a:extLst>
          </p:cNvPr>
          <p:cNvSpPr/>
          <p:nvPr/>
        </p:nvSpPr>
        <p:spPr>
          <a:xfrm>
            <a:off x="2599362" y="226031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EEEC87A-8835-F341-A9A1-F1F3C823E277}"/>
                  </a:ext>
                </a:extLst>
              </p:cNvPr>
              <p:cNvSpPr/>
              <p:nvPr/>
            </p:nvSpPr>
            <p:spPr>
              <a:xfrm>
                <a:off x="1323271" y="4393328"/>
                <a:ext cx="67419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𝑆𝑁𝑃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1)=0.24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271" y="4393328"/>
                <a:ext cx="6741944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10D0E5D-4E1B-9541-A3D9-AFBBF2440349}"/>
              </a:ext>
            </a:extLst>
          </p:cNvPr>
          <p:cNvSpPr/>
          <p:nvPr/>
        </p:nvSpPr>
        <p:spPr>
          <a:xfrm>
            <a:off x="462569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97A5E8B-5086-8146-B90E-EDE67522ED07}"/>
              </a:ext>
            </a:extLst>
          </p:cNvPr>
          <p:cNvSpPr/>
          <p:nvPr/>
        </p:nvSpPr>
        <p:spPr>
          <a:xfrm>
            <a:off x="5425365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671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71527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7152727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340848D-B625-F246-B454-518087067D34}"/>
              </a:ext>
            </a:extLst>
          </p:cNvPr>
          <p:cNvSpPr/>
          <p:nvPr/>
        </p:nvSpPr>
        <p:spPr>
          <a:xfrm>
            <a:off x="3626777" y="184935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EEEC87A-8835-F341-A9A1-F1F3C823E277}"/>
              </a:ext>
            </a:extLst>
          </p:cNvPr>
          <p:cNvSpPr/>
          <p:nvPr/>
        </p:nvSpPr>
        <p:spPr>
          <a:xfrm>
            <a:off x="1323271" y="4393328"/>
            <a:ext cx="6741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Repeat for each locus…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10D0E5D-4E1B-9541-A3D9-AFBBF2440349}"/>
              </a:ext>
            </a:extLst>
          </p:cNvPr>
          <p:cNvSpPr/>
          <p:nvPr/>
        </p:nvSpPr>
        <p:spPr>
          <a:xfrm>
            <a:off x="615654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E2E120B-7290-CA4C-809B-606869566FCF}"/>
              </a:ext>
            </a:extLst>
          </p:cNvPr>
          <p:cNvSpPr/>
          <p:nvPr/>
        </p:nvSpPr>
        <p:spPr>
          <a:xfrm>
            <a:off x="6925392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517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1DF98793-2651-B343-B3E3-613B05CC8AB0}"/>
                  </a:ext>
                </a:extLst>
              </p:cNvPr>
              <p:cNvSpPr/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  			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EEEC87A-8835-F341-A9A1-F1F3C823E277}"/>
                  </a:ext>
                </a:extLst>
              </p:cNvPr>
              <p:cNvSpPr/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  <a:blipFill>
                <a:blip r:embed="rId3"/>
                <a:stretch>
                  <a:fillRect t="-128571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C942C03-FA26-AB44-BF7F-C6AD547C3F85}"/>
              </a:ext>
            </a:extLst>
          </p:cNvPr>
          <p:cNvSpPr/>
          <p:nvPr/>
        </p:nvSpPr>
        <p:spPr>
          <a:xfrm>
            <a:off x="2599363" y="1047964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9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1DF98793-2651-B343-B3E3-613B05CC8AB0}"/>
                  </a:ext>
                </a:extLst>
              </p:cNvPr>
              <p:cNvSpPr/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  			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EEEC87A-8835-F341-A9A1-F1F3C823E277}"/>
                  </a:ext>
                </a:extLst>
              </p:cNvPr>
              <p:cNvSpPr/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  <a:blipFill>
                <a:blip r:embed="rId3"/>
                <a:stretch>
                  <a:fillRect t="-128571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CDCF48CD-AD99-3D44-9FE9-15C2745C5080}"/>
                  </a:ext>
                </a:extLst>
              </p:cNvPr>
              <p:cNvSpPr/>
              <p:nvPr/>
            </p:nvSpPr>
            <p:spPr>
              <a:xfrm>
                <a:off x="4964843" y="5414480"/>
                <a:ext cx="335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=0.04000752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843" y="5414480"/>
                <a:ext cx="33572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7EA9F42-93FB-3046-B9A1-89E20812A52F}"/>
              </a:ext>
            </a:extLst>
          </p:cNvPr>
          <p:cNvSpPr/>
          <p:nvPr/>
        </p:nvSpPr>
        <p:spPr>
          <a:xfrm>
            <a:off x="2599363" y="1047964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CDCF48CD-AD99-3D44-9FE9-15C2745C5080}"/>
                  </a:ext>
                </a:extLst>
              </p:cNvPr>
              <p:cNvSpPr/>
              <p:nvPr/>
            </p:nvSpPr>
            <p:spPr>
              <a:xfrm>
                <a:off x="3886056" y="4294597"/>
                <a:ext cx="335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=0.001296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56" y="4294597"/>
                <a:ext cx="335722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7A719A7-F310-C640-9429-2F61BA5C5A32}"/>
              </a:ext>
            </a:extLst>
          </p:cNvPr>
          <p:cNvSpPr/>
          <p:nvPr/>
        </p:nvSpPr>
        <p:spPr>
          <a:xfrm>
            <a:off x="164386" y="2615899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What about Pop 2?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94A65E0-C689-F343-AA63-2FB0EE75D92B}"/>
              </a:ext>
            </a:extLst>
          </p:cNvPr>
          <p:cNvSpPr/>
          <p:nvPr/>
        </p:nvSpPr>
        <p:spPr>
          <a:xfrm>
            <a:off x="2599363" y="1448656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DE6E87C-405F-2E4B-8F13-1A089AEE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9" y="3176280"/>
            <a:ext cx="7795519" cy="11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94A65E0-C689-F343-AA63-2FB0EE75D92B}"/>
              </a:ext>
            </a:extLst>
          </p:cNvPr>
          <p:cNvSpPr/>
          <p:nvPr/>
        </p:nvSpPr>
        <p:spPr>
          <a:xfrm>
            <a:off x="5229547" y="2845941"/>
            <a:ext cx="1993186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6D88726C-E16F-2D44-B98D-4090116ED83D}"/>
                  </a:ext>
                </a:extLst>
              </p:cNvPr>
              <p:cNvSpPr/>
              <p:nvPr/>
            </p:nvSpPr>
            <p:spPr>
              <a:xfrm>
                <a:off x="0" y="2780285"/>
                <a:ext cx="8743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1)=0.04000752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0285"/>
                <a:ext cx="8743308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18B52681-3A4E-7A46-BF03-A4D0B66DB2FE}"/>
                  </a:ext>
                </a:extLst>
              </p:cNvPr>
              <p:cNvSpPr/>
              <p:nvPr/>
            </p:nvSpPr>
            <p:spPr>
              <a:xfrm>
                <a:off x="-164387" y="3610780"/>
                <a:ext cx="8743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0.001296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B52681-3A4E-7A46-BF03-A4D0B66DB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387" y="3610780"/>
                <a:ext cx="8743308" cy="523220"/>
              </a:xfrm>
              <a:prstGeom prst="rect">
                <a:avLst/>
              </a:prstGeom>
              <a:blipFill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2543EEC-4E70-F049-9143-0D581D427DDA}"/>
              </a:ext>
            </a:extLst>
          </p:cNvPr>
          <p:cNvSpPr/>
          <p:nvPr/>
        </p:nvSpPr>
        <p:spPr>
          <a:xfrm>
            <a:off x="708917" y="4567989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ML assignment to Pop 1… </a:t>
            </a:r>
          </a:p>
        </p:txBody>
      </p:sp>
    </p:spTree>
    <p:extLst>
      <p:ext uri="{BB962C8B-B14F-4D97-AF65-F5344CB8AC3E}">
        <p14:creationId xmlns:p14="http://schemas.microsoft.com/office/powerpoint/2010/main" val="346724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6D88726C-E16F-2D44-B98D-4090116ED83D}"/>
                  </a:ext>
                </a:extLst>
              </p:cNvPr>
              <p:cNvSpPr/>
              <p:nvPr/>
            </p:nvSpPr>
            <p:spPr>
              <a:xfrm>
                <a:off x="123290" y="4773471"/>
                <a:ext cx="90207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+0.5</m:t>
                        </m:r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+0.5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0" y="4773471"/>
                <a:ext cx="9020710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2543EEC-4E70-F049-9143-0D581D427DDA}"/>
              </a:ext>
            </a:extLst>
          </p:cNvPr>
          <p:cNvSpPr/>
          <p:nvPr/>
        </p:nvSpPr>
        <p:spPr>
          <a:xfrm>
            <a:off x="174660" y="2564527"/>
            <a:ext cx="557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Extending to the case of admixture…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924B690-A85C-164C-B80E-852FCC4029FE}"/>
              </a:ext>
            </a:extLst>
          </p:cNvPr>
          <p:cNvSpPr/>
          <p:nvPr/>
        </p:nvSpPr>
        <p:spPr>
          <a:xfrm>
            <a:off x="1128445" y="3117620"/>
            <a:ext cx="7881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If an individual has 𝛼 ancestry from Pop 1 and 1- 𝛼 ancestry from Pop 2: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774A556-0DBE-6644-8E8E-D804B08A52D8}"/>
              </a:ext>
            </a:extLst>
          </p:cNvPr>
          <p:cNvSpPr/>
          <p:nvPr/>
        </p:nvSpPr>
        <p:spPr>
          <a:xfrm>
            <a:off x="2609636" y="215757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D934B41-97F1-CD4D-9554-94507B6994D3}"/>
              </a:ext>
            </a:extLst>
          </p:cNvPr>
          <p:cNvSpPr/>
          <p:nvPr/>
        </p:nvSpPr>
        <p:spPr>
          <a:xfrm>
            <a:off x="2640459" y="4387064"/>
            <a:ext cx="3195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 from Pop1 OR Pop2 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611B4B6-958F-CC4C-A876-3D8ACD78321E}"/>
              </a:ext>
            </a:extLst>
          </p:cNvPr>
          <p:cNvSpPr/>
          <p:nvPr/>
        </p:nvSpPr>
        <p:spPr>
          <a:xfrm>
            <a:off x="5772364" y="4405900"/>
            <a:ext cx="3195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 from Pop1 OR Pop2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536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40EAE6F-87E3-0046-A0BF-24A22571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2" y="2721760"/>
            <a:ext cx="8147407" cy="1939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BC39D502-CE3D-E24B-8B9E-6EDE8CB929F9}"/>
                  </a:ext>
                </a:extLst>
              </p:cNvPr>
              <p:cNvSpPr/>
              <p:nvPr/>
            </p:nvSpPr>
            <p:spPr>
              <a:xfrm>
                <a:off x="1713799" y="4926299"/>
                <a:ext cx="57676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 for MLE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𝛼</a:t>
                </a:r>
                <a:endParaRPr lang="en-US" sz="28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39D502-CE3D-E24B-8B9E-6EDE8CB9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799" y="4926299"/>
                <a:ext cx="5767655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6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0E78262-9716-0E49-AB3A-973C3F40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66750"/>
            <a:ext cx="6781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07017" y="1387009"/>
            <a:ext cx="3230036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Populations generally don’t consist of a single randomly-mating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Assortative mating due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Dispersal limitation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Geographic barriers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Differential adapt</a:t>
            </a:r>
            <a:r>
              <a:rPr lang="en-US" sz="2200" dirty="0"/>
              <a:t>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n-lt"/>
              </a:rPr>
              <a:t>etc</a:t>
            </a:r>
            <a:endParaRPr lang="en-US" sz="2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350F4F-B840-464A-8D68-9531EEC21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051" y="1409522"/>
            <a:ext cx="5311969" cy="4410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E6DD0A4-BC0A-2641-A6D5-8C04BC2EB0F2}"/>
              </a:ext>
            </a:extLst>
          </p:cNvPr>
          <p:cNvSpPr/>
          <p:nvPr/>
        </p:nvSpPr>
        <p:spPr>
          <a:xfrm>
            <a:off x="5427165" y="5936163"/>
            <a:ext cx="319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Byrne et al (2018)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0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1. We make several assumptions when calculating likelihoods of assignment</a:t>
            </a:r>
          </a:p>
        </p:txBody>
      </p:sp>
    </p:spTree>
    <p:extLst>
      <p:ext uri="{BB962C8B-B14F-4D97-AF65-F5344CB8AC3E}">
        <p14:creationId xmlns:p14="http://schemas.microsoft.com/office/powerpoint/2010/main" val="3376165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1. We make several assumptions when calculating likelihoods of assignment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9142B6-2B17-FC40-8DD7-F37B77FC771B}"/>
              </a:ext>
            </a:extLst>
          </p:cNvPr>
          <p:cNvSpPr/>
          <p:nvPr/>
        </p:nvSpPr>
        <p:spPr>
          <a:xfrm>
            <a:off x="501099" y="4245871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Assumes no 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738EAA9-503D-C44A-BA50-3B84E268F8C6}"/>
              </a:ext>
            </a:extLst>
          </p:cNvPr>
          <p:cNvSpPr/>
          <p:nvPr/>
        </p:nvSpPr>
        <p:spPr>
          <a:xfrm>
            <a:off x="4955336" y="4502180"/>
            <a:ext cx="4058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Assumes no assortative mating (HWE)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DDA3F7E5-7689-F048-832A-648EE935153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743700" y="3782291"/>
            <a:ext cx="240783" cy="71988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BB6E7A4-7041-0242-8A73-36873E0F7A3B}"/>
              </a:ext>
            </a:extLst>
          </p:cNvPr>
          <p:cNvCxnSpPr>
            <a:cxnSpLocks/>
          </p:cNvCxnSpPr>
          <p:nvPr/>
        </p:nvCxnSpPr>
        <p:spPr>
          <a:xfrm flipV="1">
            <a:off x="3740727" y="3917373"/>
            <a:ext cx="685800" cy="4156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6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2. We make can easily assign individuals to populations, when allele frequencies are known (even accounting for admixture)…</a:t>
            </a:r>
          </a:p>
        </p:txBody>
      </p:sp>
    </p:spTree>
    <p:extLst>
      <p:ext uri="{BB962C8B-B14F-4D97-AF65-F5344CB8AC3E}">
        <p14:creationId xmlns:p14="http://schemas.microsoft.com/office/powerpoint/2010/main" val="351571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3. …OR we can easily calculate allele frequencies of populations when  individual assignments are known.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9A36377A-52D8-6541-8660-6725AE129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74643"/>
              </p:ext>
            </p:extLst>
          </p:nvPr>
        </p:nvGraphicFramePr>
        <p:xfrm>
          <a:off x="1429781" y="2792354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204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What about when we don’t know populations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a priori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5300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What about when we don’t know populations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a priori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B5B109C-7384-F542-8058-353AA3B2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030" y="2084555"/>
            <a:ext cx="3127109" cy="3350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7B7274B-C57F-3B43-878E-00FCB387ABA1}"/>
              </a:ext>
            </a:extLst>
          </p:cNvPr>
          <p:cNvSpPr/>
          <p:nvPr/>
        </p:nvSpPr>
        <p:spPr>
          <a:xfrm>
            <a:off x="996013" y="5667945"/>
            <a:ext cx="764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Structure (Pritchard et al 2000) uses Bayes Theorem and MCMC to come up with joint estimates of both</a:t>
            </a:r>
          </a:p>
        </p:txBody>
      </p:sp>
    </p:spTree>
    <p:extLst>
      <p:ext uri="{BB962C8B-B14F-4D97-AF65-F5344CB8AC3E}">
        <p14:creationId xmlns:p14="http://schemas.microsoft.com/office/powerpoint/2010/main" val="4217076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F36CD4-CE72-D143-B4F5-96917E64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14" y="862514"/>
            <a:ext cx="6609195" cy="50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8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914FD7B-D2D9-3341-9D17-0E181E71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3" y="820881"/>
            <a:ext cx="7780418" cy="51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71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A63AC1D-4A86-4542-8514-23947EC1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813384"/>
            <a:ext cx="7663297" cy="50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Process: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Randomly assign individuals to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number of populations (user defined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Calculate allele frequencies for the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populations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Assign individuals to populations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MCMC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Re-assign individuals to minimize LD and HWE departure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Re-estimate assignments 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Repeat for X number of iterations </a:t>
            </a: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448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22774" y="1458928"/>
            <a:ext cx="8058889" cy="45617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Most common 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Approaches we’ve seen (genetic distances, F-statistics, AMOVA,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Phylogenetic approaches (may not be informative at sub-specific scale)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Principle Components Analysis (PCA) / Dimension reduction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Assignment Tests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899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Populations 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611C621-6514-5749-9BA2-DF2D2C78CEF8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6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Populations 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5669700" y="1705510"/>
            <a:ext cx="576988" cy="5063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49478AD-7902-3E4D-A73F-0955E5BF5762}"/>
              </a:ext>
            </a:extLst>
          </p:cNvPr>
          <p:cNvSpPr/>
          <p:nvPr/>
        </p:nvSpPr>
        <p:spPr>
          <a:xfrm>
            <a:off x="4711791" y="1172186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Individuals are bars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F968E635-2F32-7044-A8FE-E6A9D00FCC86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6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Populations 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5669700" y="1705510"/>
            <a:ext cx="576988" cy="5063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49478AD-7902-3E4D-A73F-0955E5BF5762}"/>
              </a:ext>
            </a:extLst>
          </p:cNvPr>
          <p:cNvSpPr/>
          <p:nvPr/>
        </p:nvSpPr>
        <p:spPr>
          <a:xfrm>
            <a:off x="4711791" y="1172186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Individuals are bars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F968E635-2F32-7044-A8FE-E6A9D00FCC86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FC74754-1B8E-9D43-8E77-A893CF8484E2}"/>
              </a:ext>
            </a:extLst>
          </p:cNvPr>
          <p:cNvCxnSpPr>
            <a:cxnSpLocks/>
          </p:cNvCxnSpPr>
          <p:nvPr/>
        </p:nvCxnSpPr>
        <p:spPr>
          <a:xfrm flipV="1">
            <a:off x="6623484" y="3771824"/>
            <a:ext cx="0" cy="114949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9D71C5F-6104-1B4E-8FBF-700B871F1377}"/>
              </a:ext>
            </a:extLst>
          </p:cNvPr>
          <p:cNvSpPr/>
          <p:nvPr/>
        </p:nvSpPr>
        <p:spPr>
          <a:xfrm>
            <a:off x="4545692" y="5023283"/>
            <a:ext cx="4058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Colors are inferred 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gene pool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(here 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=6)</a:t>
            </a:r>
          </a:p>
        </p:txBody>
      </p:sp>
    </p:spTree>
    <p:extLst>
      <p:ext uri="{BB962C8B-B14F-4D97-AF65-F5344CB8AC3E}">
        <p14:creationId xmlns:p14="http://schemas.microsoft.com/office/powerpoint/2010/main" val="993770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B7EB43-028F-1F44-9084-08D34E762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997" y="1736333"/>
            <a:ext cx="1212086" cy="45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3399111" y="4654193"/>
            <a:ext cx="720826" cy="270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49478AD-7902-3E4D-A73F-0955E5BF5762}"/>
              </a:ext>
            </a:extLst>
          </p:cNvPr>
          <p:cNvSpPr/>
          <p:nvPr/>
        </p:nvSpPr>
        <p:spPr>
          <a:xfrm>
            <a:off x="4280277" y="3925660"/>
            <a:ext cx="40582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Colors represent </a:t>
            </a:r>
            <a:r>
              <a:rPr lang="en-US" sz="2800" b="1" u="sng" dirty="0">
                <a:solidFill>
                  <a:srgbClr val="FF0000"/>
                </a:solidFill>
                <a:latin typeface="+mj-lt"/>
              </a:rPr>
              <a:t>posterior probabilities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of assignment to clusters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0AEDFFC-B40F-6746-B70E-B6E00D6FAE84}"/>
              </a:ext>
            </a:extLst>
          </p:cNvPr>
          <p:cNvCxnSpPr>
            <a:cxnSpLocks/>
          </p:cNvCxnSpPr>
          <p:nvPr/>
        </p:nvCxnSpPr>
        <p:spPr>
          <a:xfrm flipH="1" flipV="1">
            <a:off x="3400746" y="4089115"/>
            <a:ext cx="696931" cy="5633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6CDD9B3B-2C89-9441-B771-1E2B565B12FC}"/>
              </a:ext>
            </a:extLst>
          </p:cNvPr>
          <p:cNvCxnSpPr>
            <a:cxnSpLocks/>
          </p:cNvCxnSpPr>
          <p:nvPr/>
        </p:nvCxnSpPr>
        <p:spPr>
          <a:xfrm flipH="1" flipV="1">
            <a:off x="3452117" y="2003461"/>
            <a:ext cx="643849" cy="26473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61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B7EB43-028F-1F44-9084-08D34E762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997" y="1736333"/>
            <a:ext cx="1212086" cy="45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3399111" y="4654193"/>
            <a:ext cx="720826" cy="270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49478AD-7902-3E4D-A73F-0955E5BF5762}"/>
              </a:ext>
            </a:extLst>
          </p:cNvPr>
          <p:cNvSpPr/>
          <p:nvPr/>
        </p:nvSpPr>
        <p:spPr>
          <a:xfrm>
            <a:off x="4424116" y="1595021"/>
            <a:ext cx="405829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Mixed assignment can result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Admixture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Weakly differentiated populations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Artefacts of unrealistic 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Input from </a:t>
            </a:r>
            <a:r>
              <a:rPr lang="en-US" sz="2800" b="1" dirty="0" err="1">
                <a:solidFill>
                  <a:srgbClr val="FF0000"/>
                </a:solidFill>
                <a:latin typeface="+mj-lt"/>
              </a:rPr>
              <a:t>unsampled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God</a:t>
            </a:r>
          </a:p>
          <a:p>
            <a:endParaRPr lang="en-US" sz="28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0AEDFFC-B40F-6746-B70E-B6E00D6FAE84}"/>
              </a:ext>
            </a:extLst>
          </p:cNvPr>
          <p:cNvCxnSpPr>
            <a:cxnSpLocks/>
          </p:cNvCxnSpPr>
          <p:nvPr/>
        </p:nvCxnSpPr>
        <p:spPr>
          <a:xfrm flipH="1" flipV="1">
            <a:off x="3400746" y="4089115"/>
            <a:ext cx="696931" cy="5633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6CDD9B3B-2C89-9441-B771-1E2B565B12FC}"/>
              </a:ext>
            </a:extLst>
          </p:cNvPr>
          <p:cNvCxnSpPr>
            <a:cxnSpLocks/>
          </p:cNvCxnSpPr>
          <p:nvPr/>
        </p:nvCxnSpPr>
        <p:spPr>
          <a:xfrm flipH="1" flipV="1">
            <a:off x="3452117" y="2003461"/>
            <a:ext cx="643849" cy="26473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877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57520E2-8C79-584B-AAF2-C12E1B774731}"/>
              </a:ext>
            </a:extLst>
          </p:cNvPr>
          <p:cNvSpPr/>
          <p:nvPr/>
        </p:nvSpPr>
        <p:spPr>
          <a:xfrm>
            <a:off x="1235245" y="2997754"/>
            <a:ext cx="6850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software will create any number of populations you specify, whether these represent true groups or not…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DB9F102-67FC-3442-821B-C8271F8E13EF}"/>
              </a:ext>
            </a:extLst>
          </p:cNvPr>
          <p:cNvSpPr/>
          <p:nvPr/>
        </p:nvSpPr>
        <p:spPr>
          <a:xfrm>
            <a:off x="1223259" y="4506343"/>
            <a:ext cx="6850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…The general scheme is to run Structure for a range of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values (e.g. 1-10), and select optimal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2574984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Those clusters can be delimited by assuming real biological populations are in HWE and lack LD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C23F2E-DECB-384F-9A5A-DE58C3203C49}"/>
              </a:ext>
            </a:extLst>
          </p:cNvPr>
          <p:cNvSpPr/>
          <p:nvPr/>
        </p:nvSpPr>
        <p:spPr>
          <a:xfrm>
            <a:off x="1233533" y="3900167"/>
            <a:ext cx="68505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 should be reasonably sure your loci aren’t linked (hence testing for LD)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AND be aware that anything which causes departure from HWE (e.g. bottlenecks) can affect your results</a:t>
            </a:r>
          </a:p>
        </p:txBody>
      </p:sp>
    </p:spTree>
    <p:extLst>
      <p:ext uri="{BB962C8B-B14F-4D97-AF65-F5344CB8AC3E}">
        <p14:creationId xmlns:p14="http://schemas.microsoft.com/office/powerpoint/2010/main" val="2623909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Those clusters can be delimited by assuming real biological populations are in HWE and lack 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 individuals are a composite of ancestral populations, and all of those populations are sampled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1CF3BF8-5036-A94C-8262-5AA906D44DFB}"/>
              </a:ext>
            </a:extLst>
          </p:cNvPr>
          <p:cNvSpPr/>
          <p:nvPr/>
        </p:nvSpPr>
        <p:spPr>
          <a:xfrm>
            <a:off x="1387645" y="5194710"/>
            <a:ext cx="6850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Gene flow from un-sampled populations will affect your results.</a:t>
            </a:r>
          </a:p>
        </p:txBody>
      </p:sp>
    </p:spTree>
    <p:extLst>
      <p:ext uri="{BB962C8B-B14F-4D97-AF65-F5344CB8AC3E}">
        <p14:creationId xmlns:p14="http://schemas.microsoft.com/office/powerpoint/2010/main" val="1966312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Often increases infinitely with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, look for plateau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BC466CE-11D8-B04A-A9EA-CB6F0D94F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0058" y="3293628"/>
            <a:ext cx="4069137" cy="31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14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Variability among replicates generally gets very high once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exceeds anything reasonable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5C8883-E65F-7840-B142-6735F7E04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32" y="3170590"/>
            <a:ext cx="4364305" cy="34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structure: Assignment Tests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Used to assign ancestry to individuals, given allele frequencies for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be used to infer admixture, gene flow between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Commonly used methods: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Bayesian: </a:t>
            </a:r>
            <a:r>
              <a:rPr lang="en-US" sz="2800" dirty="0">
                <a:latin typeface="+mn-lt"/>
              </a:rPr>
              <a:t>Structure, BAPS, </a:t>
            </a:r>
            <a:r>
              <a:rPr lang="en-US" sz="2800" dirty="0" err="1">
                <a:latin typeface="+mn-lt"/>
              </a:rPr>
              <a:t>Structurama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fastStructure</a:t>
            </a:r>
            <a:r>
              <a:rPr lang="en-US" sz="28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 with geographical constraints</a:t>
            </a:r>
            <a:r>
              <a:rPr lang="en-US" sz="2800" dirty="0">
                <a:latin typeface="+mn-lt"/>
              </a:rPr>
              <a:t>: TESS, GENELAND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/>
              <a:t>Likelihood: </a:t>
            </a:r>
            <a:r>
              <a:rPr lang="en-US" sz="2800" dirty="0"/>
              <a:t>Admixture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73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Evanno</a:t>
            </a:r>
            <a:r>
              <a:rPr lang="en-US" sz="2400" dirty="0">
                <a:latin typeface="+mn-lt"/>
              </a:rPr>
              <a:t> method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Needs replicates to calculate </a:t>
            </a:r>
            <a:r>
              <a:rPr lang="en-US" sz="2400" b="1" dirty="0" err="1">
                <a:solidFill>
                  <a:srgbClr val="FF0000"/>
                </a:solidFill>
              </a:rPr>
              <a:t>sd</a:t>
            </a:r>
            <a:r>
              <a:rPr lang="en-US" sz="2400" b="1" dirty="0">
                <a:solidFill>
                  <a:srgbClr val="FF0000"/>
                </a:solidFill>
              </a:rPr>
              <a:t>(L(K)), so you might have to run much longer.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911B32A-95ED-DD47-9DA2-4AA0B291A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170" y="3125840"/>
            <a:ext cx="3935573" cy="35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8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Evanno</a:t>
            </a:r>
            <a:r>
              <a:rPr lang="en-US" sz="2400" dirty="0">
                <a:latin typeface="+mn-lt"/>
              </a:rPr>
              <a:t> method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317C3DB-3C74-954F-92F8-73B9B39CB50D}"/>
              </a:ext>
            </a:extLst>
          </p:cNvPr>
          <p:cNvSpPr/>
          <p:nvPr/>
        </p:nvSpPr>
        <p:spPr>
          <a:xfrm>
            <a:off x="524618" y="5307725"/>
            <a:ext cx="34206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Can help see </a:t>
            </a:r>
            <a:r>
              <a:rPr lang="en-US" sz="2400" b="1" u="sng" dirty="0">
                <a:solidFill>
                  <a:srgbClr val="FF0000"/>
                </a:solidFill>
              </a:rPr>
              <a:t>potential</a:t>
            </a:r>
            <a:r>
              <a:rPr lang="en-US" sz="2400" b="1" dirty="0">
                <a:solidFill>
                  <a:srgbClr val="FF0000"/>
                </a:solidFill>
              </a:rPr>
              <a:t> hierarchical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7ABE522-FF46-C14A-9784-B408C1B7D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475" y="3062208"/>
            <a:ext cx="4084834" cy="36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5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BA38B6-7FFC-514C-A95B-8C626A556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868" y="3270165"/>
            <a:ext cx="2975439" cy="1140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63562D7-F16A-964A-8AEB-01D8CE6E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03"/>
          <a:stretch/>
        </p:blipFill>
        <p:spPr>
          <a:xfrm>
            <a:off x="4253930" y="3339770"/>
            <a:ext cx="3759913" cy="1086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9E3A5F-C48C-0F48-AC44-ECD855890FAA}"/>
              </a:ext>
            </a:extLst>
          </p:cNvPr>
          <p:cNvSpPr/>
          <p:nvPr/>
        </p:nvSpPr>
        <p:spPr>
          <a:xfrm>
            <a:off x="1336275" y="4835115"/>
            <a:ext cx="6194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Only select “no ancestry” if you are VERY sure populations represent non-breeding groups.</a:t>
            </a:r>
          </a:p>
        </p:txBody>
      </p:sp>
    </p:spTree>
    <p:extLst>
      <p:ext uri="{BB962C8B-B14F-4D97-AF65-F5344CB8AC3E}">
        <p14:creationId xmlns:p14="http://schemas.microsoft.com/office/powerpoint/2010/main" val="3562629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928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9E3A5F-C48C-0F48-AC44-ECD855890FAA}"/>
              </a:ext>
            </a:extLst>
          </p:cNvPr>
          <p:cNvSpPr/>
          <p:nvPr/>
        </p:nvSpPr>
        <p:spPr>
          <a:xfrm>
            <a:off x="873937" y="4105650"/>
            <a:ext cx="7704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Similarly, we can constrain allele frequencies among populations to be independent of one another (uncorrelated), or correlated (e.g. due to gene flow).</a:t>
            </a:r>
          </a:p>
          <a:p>
            <a:endParaRPr lang="en-US" sz="2400" b="1" u="sng" dirty="0">
              <a:solidFill>
                <a:srgbClr val="FF0000"/>
              </a:solidFill>
            </a:endParaRPr>
          </a:p>
          <a:p>
            <a:r>
              <a:rPr lang="en-US" sz="2400" b="1" u="sng" dirty="0">
                <a:solidFill>
                  <a:srgbClr val="FF0000"/>
                </a:solidFill>
              </a:rPr>
              <a:t>Use your biological knowledge. There is no equivalent to </a:t>
            </a:r>
            <a:r>
              <a:rPr lang="en-US" sz="2400" b="1" u="sng" dirty="0" err="1">
                <a:solidFill>
                  <a:srgbClr val="FF0000"/>
                </a:solidFill>
              </a:rPr>
              <a:t>JModelTest</a:t>
            </a:r>
            <a:r>
              <a:rPr lang="en-US" sz="2400" b="1" u="sng" dirty="0">
                <a:solidFill>
                  <a:srgbClr val="FF0000"/>
                </a:solidFill>
              </a:rPr>
              <a:t> for Structure. </a:t>
            </a:r>
          </a:p>
        </p:txBody>
      </p:sp>
    </p:spTree>
    <p:extLst>
      <p:ext uri="{BB962C8B-B14F-4D97-AF65-F5344CB8AC3E}">
        <p14:creationId xmlns:p14="http://schemas.microsoft.com/office/powerpoint/2010/main" val="60379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9281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Population Priors: LOCPRIOR or no LOCPRIOR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9E3A5F-C48C-0F48-AC44-ECD855890FAA}"/>
              </a:ext>
            </a:extLst>
          </p:cNvPr>
          <p:cNvSpPr/>
          <p:nvPr/>
        </p:nvSpPr>
        <p:spPr>
          <a:xfrm>
            <a:off x="873937" y="4105650"/>
            <a:ext cx="7704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Structure can use </a:t>
            </a:r>
            <a:r>
              <a:rPr lang="en-US" sz="2400" b="1" i="1" dirty="0">
                <a:solidFill>
                  <a:srgbClr val="FF0000"/>
                </a:solidFill>
              </a:rPr>
              <a:t>a priori</a:t>
            </a:r>
            <a:r>
              <a:rPr lang="en-US" sz="2400" b="1" dirty="0">
                <a:solidFill>
                  <a:srgbClr val="FF0000"/>
                </a:solidFill>
              </a:rPr>
              <a:t> assignments (e.g. by location, or according to your pre-conceived notions) to inform population delimitation… 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u="sng" dirty="0">
                <a:solidFill>
                  <a:srgbClr val="FF0000"/>
                </a:solidFill>
              </a:rPr>
              <a:t>Warning: With weak data, the priors will over-ride the signal.</a:t>
            </a:r>
          </a:p>
        </p:txBody>
      </p:sp>
    </p:spTree>
    <p:extLst>
      <p:ext uri="{BB962C8B-B14F-4D97-AF65-F5344CB8AC3E}">
        <p14:creationId xmlns:p14="http://schemas.microsoft.com/office/powerpoint/2010/main" val="4027405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606177" y="1171254"/>
            <a:ext cx="8383712" cy="325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Population Priors: LOCPRIOR or no LOCPRIOR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MCMC length and sampling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9E3A5F-C48C-0F48-AC44-ECD855890FAA}"/>
              </a:ext>
            </a:extLst>
          </p:cNvPr>
          <p:cNvSpPr/>
          <p:nvPr/>
        </p:nvSpPr>
        <p:spPr>
          <a:xfrm>
            <a:off x="884211" y="4557712"/>
            <a:ext cx="7704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With all MCMC methods, you must assess for mixing and autocorrelation afterwards. Unfortunately, Structure (via the command-line) does not report complete trace files</a:t>
            </a:r>
            <a:endParaRPr lang="en-US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08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NOT to run Structure properly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72613" y="1078787"/>
            <a:ext cx="8383712" cy="5106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Oversample your focal population so it drives patterns of allele frequency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which gives results closest to you’re </a:t>
            </a:r>
            <a:r>
              <a:rPr lang="en-US" sz="2800" i="1" dirty="0">
                <a:latin typeface="+mn-lt"/>
              </a:rPr>
              <a:t>a priori</a:t>
            </a:r>
            <a:r>
              <a:rPr lang="en-US" sz="2800" dirty="0">
                <a:latin typeface="+mn-lt"/>
              </a:rPr>
              <a:t> expectations 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Favorite population not distinct? No problem! Just increase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until it is!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Fabricate signal in weak data using informative priors! 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496877F-6A53-E240-B8D3-2A7CAE15DFE1}"/>
              </a:ext>
            </a:extLst>
          </p:cNvPr>
          <p:cNvSpPr/>
          <p:nvPr/>
        </p:nvSpPr>
        <p:spPr>
          <a:xfrm>
            <a:off x="1390749" y="5833422"/>
            <a:ext cx="6551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Lawson et al (2018) </a:t>
            </a:r>
            <a:r>
              <a:rPr lang="en-US" dirty="0" err="1"/>
              <a:t>bioRxiv</a:t>
            </a:r>
            <a:r>
              <a:rPr lang="en-US" dirty="0"/>
              <a:t>: A tutorial on how (not) to over-interpret STRUCTURE/ADMIXTURE bar plots</a:t>
            </a:r>
          </a:p>
        </p:txBody>
      </p:sp>
    </p:spTree>
    <p:extLst>
      <p:ext uri="{BB962C8B-B14F-4D97-AF65-F5344CB8AC3E}">
        <p14:creationId xmlns:p14="http://schemas.microsoft.com/office/powerpoint/2010/main" val="42220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structure: Assignment Tests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Used to assign ancestry to individuals, given allele frequencies for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be used to infer admixture, gene flow between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Commonly used methods: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Bayesian: </a:t>
            </a:r>
            <a:r>
              <a:rPr lang="en-US" sz="2800" dirty="0">
                <a:latin typeface="+mn-lt"/>
              </a:rPr>
              <a:t>Structure, BAPS, </a:t>
            </a:r>
            <a:r>
              <a:rPr lang="en-US" sz="2800" dirty="0" err="1">
                <a:latin typeface="+mn-lt"/>
              </a:rPr>
              <a:t>Structurama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fastStructure</a:t>
            </a:r>
            <a:r>
              <a:rPr lang="en-US" sz="28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 with geographical constraints</a:t>
            </a:r>
            <a:r>
              <a:rPr lang="en-US" sz="2800" dirty="0">
                <a:latin typeface="+mn-lt"/>
              </a:rPr>
              <a:t>: TESS, GENELAND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/>
              <a:t>Likelihood</a:t>
            </a:r>
            <a:r>
              <a:rPr lang="en-US" sz="2800" dirty="0"/>
              <a:t>: Admixture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1F5690F-24F6-124C-8D7B-FE18987B9B19}"/>
              </a:ext>
            </a:extLst>
          </p:cNvPr>
          <p:cNvSpPr/>
          <p:nvPr/>
        </p:nvSpPr>
        <p:spPr>
          <a:xfrm>
            <a:off x="2938409" y="3595955"/>
            <a:ext cx="1448656" cy="380144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0152330A-8C12-BB4F-8B01-6FE30D9A8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028087"/>
              </p:ext>
            </p:extLst>
          </p:nvPr>
        </p:nvGraphicFramePr>
        <p:xfrm>
          <a:off x="1544547" y="1325366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225647" y="418938"/>
            <a:ext cx="6846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Given two populations with allele frequencies:</a:t>
            </a:r>
          </a:p>
        </p:txBody>
      </p:sp>
    </p:spTree>
    <p:extLst>
      <p:ext uri="{BB962C8B-B14F-4D97-AF65-F5344CB8AC3E}">
        <p14:creationId xmlns:p14="http://schemas.microsoft.com/office/powerpoint/2010/main" val="374864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205098" y="418939"/>
            <a:ext cx="593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And an individual (X) of unknown origin: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01882"/>
              </p:ext>
            </p:extLst>
          </p:nvPr>
        </p:nvGraphicFramePr>
        <p:xfrm>
          <a:off x="1357900" y="1344203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30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205098" y="418939"/>
            <a:ext cx="593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And an individual (X) of unknown origin: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357900" y="1344203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98ED407-12ED-5943-A23D-1BFC96144BE0}"/>
              </a:ext>
            </a:extLst>
          </p:cNvPr>
          <p:cNvSpPr/>
          <p:nvPr/>
        </p:nvSpPr>
        <p:spPr>
          <a:xfrm>
            <a:off x="1138337" y="3201524"/>
            <a:ext cx="6741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What is the probability Individual X came from Population 1?</a:t>
            </a:r>
          </a:p>
        </p:txBody>
      </p:sp>
    </p:spTree>
    <p:extLst>
      <p:ext uri="{BB962C8B-B14F-4D97-AF65-F5344CB8AC3E}">
        <p14:creationId xmlns:p14="http://schemas.microsoft.com/office/powerpoint/2010/main" val="163219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308271E-1BEF-1144-A679-8E4A2C61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90184"/>
              </p:ext>
            </p:extLst>
          </p:nvPr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FA57A2-E7CB-064F-A8A6-2B1A1B8CD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556755"/>
              </p:ext>
            </p:extLst>
          </p:nvPr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39757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397570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980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5550</TotalTime>
  <Words>1782</Words>
  <Application>Microsoft Macintosh PowerPoint</Application>
  <PresentationFormat>On-screen Show (4:3)</PresentationFormat>
  <Paragraphs>550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Lab 10: Inference of population structure</vt:lpstr>
      <vt:lpstr>Population structure</vt:lpstr>
      <vt:lpstr>Inferring population structure</vt:lpstr>
      <vt:lpstr>Inferring structure: Assignment Tests</vt:lpstr>
      <vt:lpstr>Inferring structure: Assignment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NOT to run Structure properly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447</cp:revision>
  <cp:lastPrinted>2014-01-15T01:50:06Z</cp:lastPrinted>
  <dcterms:created xsi:type="dcterms:W3CDTF">2006-08-16T00:00:00Z</dcterms:created>
  <dcterms:modified xsi:type="dcterms:W3CDTF">2018-04-03T22:39:24Z</dcterms:modified>
</cp:coreProperties>
</file>